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5" r:id="rId1"/>
  </p:sldMasterIdLst>
  <p:notesMasterIdLst>
    <p:notesMasterId r:id="rId40"/>
  </p:notesMasterIdLst>
  <p:sldIdLst>
    <p:sldId id="256" r:id="rId2"/>
    <p:sldId id="257" r:id="rId3"/>
    <p:sldId id="270" r:id="rId4"/>
    <p:sldId id="271" r:id="rId5"/>
    <p:sldId id="258" r:id="rId6"/>
    <p:sldId id="268" r:id="rId7"/>
    <p:sldId id="269" r:id="rId8"/>
    <p:sldId id="272" r:id="rId9"/>
    <p:sldId id="273" r:id="rId10"/>
    <p:sldId id="266" r:id="rId11"/>
    <p:sldId id="267" r:id="rId12"/>
    <p:sldId id="259" r:id="rId13"/>
    <p:sldId id="262" r:id="rId14"/>
    <p:sldId id="286" r:id="rId15"/>
    <p:sldId id="277" r:id="rId16"/>
    <p:sldId id="275" r:id="rId17"/>
    <p:sldId id="276" r:id="rId18"/>
    <p:sldId id="279" r:id="rId19"/>
    <p:sldId id="278" r:id="rId20"/>
    <p:sldId id="280" r:id="rId21"/>
    <p:sldId id="283" r:id="rId22"/>
    <p:sldId id="281" r:id="rId23"/>
    <p:sldId id="282" r:id="rId24"/>
    <p:sldId id="284" r:id="rId25"/>
    <p:sldId id="287" r:id="rId26"/>
    <p:sldId id="285" r:id="rId27"/>
    <p:sldId id="289" r:id="rId28"/>
    <p:sldId id="288" r:id="rId29"/>
    <p:sldId id="290" r:id="rId30"/>
    <p:sldId id="274" r:id="rId31"/>
    <p:sldId id="292" r:id="rId32"/>
    <p:sldId id="293" r:id="rId33"/>
    <p:sldId id="295" r:id="rId34"/>
    <p:sldId id="296" r:id="rId35"/>
    <p:sldId id="297" r:id="rId36"/>
    <p:sldId id="291" r:id="rId37"/>
    <p:sldId id="263" r:id="rId38"/>
    <p:sldId id="265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83163" autoAdjust="0"/>
  </p:normalViewPr>
  <p:slideViewPr>
    <p:cSldViewPr snapToGrid="0">
      <p:cViewPr>
        <p:scale>
          <a:sx n="73" d="100"/>
          <a:sy n="73" d="100"/>
        </p:scale>
        <p:origin x="104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image1.jpeg>
</file>

<file path=ppt/media/image10.gif>
</file>

<file path=ppt/media/image11.jpe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jpg>
</file>

<file path=ppt/media/image24.pn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95B55C-8A9F-4ED7-9B0D-89977D954FA8}" type="datetimeFigureOut">
              <a:rPr lang="en-US" smtClean="0"/>
              <a:t>2023-05-07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FD7D16-9751-4CD0-ABCE-D8638BDA7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093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1200" dirty="0" smtClean="0"/>
              <a:t>"A Logical Calculus of the Ideas Immanent in Nervous Activity.“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D7D16-9751-4CD0-ABCE-D8638BDA74E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458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Rosenblatt's goal was to create a machine capable of learning from experience,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was a single layer neural network </a:t>
            </a:r>
          </a:p>
          <a:p>
            <a:r>
              <a:rPr lang="en-US" dirty="0" smtClean="0"/>
              <a:t>Multilayer</a:t>
            </a:r>
            <a:r>
              <a:rPr lang="en-US" baseline="0" dirty="0" smtClean="0"/>
              <a:t> Neural Network</a:t>
            </a:r>
          </a:p>
          <a:p>
            <a:r>
              <a:rPr lang="en-US" baseline="0" dirty="0" smtClean="0"/>
              <a:t>70s-80s</a:t>
            </a:r>
          </a:p>
          <a:p>
            <a:r>
              <a:rPr lang="en-US" baseline="0" dirty="0" smtClean="0"/>
              <a:t>Recurrent Neural Network and LSTM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D7D16-9751-4CD0-ABCE-D8638BDA74E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813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r>
              <a:rPr lang="en-US" baseline="0" dirty="0" smtClean="0"/>
              <a:t>There were problems with NNs </a:t>
            </a:r>
          </a:p>
          <a:p>
            <a:endParaRPr lang="en-US" baseline="0" dirty="0" smtClean="0"/>
          </a:p>
          <a:p>
            <a:r>
              <a:rPr lang="en-US" baseline="0" dirty="0" smtClean="0"/>
              <a:t>Two huge problems 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D7D16-9751-4CD0-ABCE-D8638BDA74E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5168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D7D16-9751-4CD0-ABCE-D8638BDA74E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423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90%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D7D16-9751-4CD0-ABCE-D8638BDA74E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6908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FD7D16-9751-4CD0-ABCE-D8638BDA74E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173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2023-05-07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4166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2023-05-07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233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2023-05-07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7883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2023-05-07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96140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2023-05-07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1794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2023-05-07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2565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2023-05-07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3145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2023-05-07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3538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2023-05-07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476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2023-05-07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917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2023-05-07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717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2023-05-07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467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2023-05-07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651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2023-05-07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9646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2023-05-07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410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2023-05-07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305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2023-05-07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778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2023-05-07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6666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27222" y="1122363"/>
            <a:ext cx="10010274" cy="2387600"/>
          </a:xfrm>
        </p:spPr>
        <p:txBody>
          <a:bodyPr>
            <a:normAutofit/>
          </a:bodyPr>
          <a:lstStyle/>
          <a:p>
            <a:pPr algn="ctr"/>
            <a:r>
              <a:rPr lang="en-US" sz="4000" dirty="0" smtClean="0"/>
              <a:t>Utilizing AI for Face Recognition in KRG:</a:t>
            </a:r>
            <a:br>
              <a:rPr lang="en-US" sz="4000" dirty="0" smtClean="0"/>
            </a:br>
            <a:r>
              <a:rPr lang="en-US" sz="4000" dirty="0" smtClean="0"/>
              <a:t>How We Actually Did It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Dr. Polla Fattah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   Chief Software Engineer, </a:t>
            </a:r>
            <a:r>
              <a:rPr lang="en-US" dirty="0" err="1" smtClean="0"/>
              <a:t>SmartGate</a:t>
            </a:r>
            <a:r>
              <a:rPr lang="en-US" dirty="0" smtClean="0"/>
              <a:t> Company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   Lecturer, Salahaddin University-Erbil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611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Deep Learning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10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5764" t="50474" r="23155" b="1179"/>
          <a:stretch/>
        </p:blipFill>
        <p:spPr>
          <a:xfrm>
            <a:off x="7922949" y="2821716"/>
            <a:ext cx="2189747" cy="28554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49340" t="1450" r="2947" b="50475"/>
          <a:stretch/>
        </p:blipFill>
        <p:spPr>
          <a:xfrm>
            <a:off x="4921532" y="2837758"/>
            <a:ext cx="2045370" cy="28394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2030" t="906" r="51005" b="50341"/>
          <a:stretch/>
        </p:blipFill>
        <p:spPr>
          <a:xfrm>
            <a:off x="1579376" y="2817705"/>
            <a:ext cx="2013284" cy="287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73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Alex-Net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11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6181" y="4058163"/>
            <a:ext cx="7464904" cy="289507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141413" y="1179095"/>
            <a:ext cx="9666286" cy="2564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/>
              <a:t>Consists of eight layers in total: five convolutional layers followed by three fully connected layers.</a:t>
            </a:r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 smtClean="0"/>
              <a:t>Input size: The input size for </a:t>
            </a:r>
            <a:r>
              <a:rPr lang="en-US" sz="2400" dirty="0" err="1" smtClean="0"/>
              <a:t>AlexNet</a:t>
            </a:r>
            <a:r>
              <a:rPr lang="en-US" sz="2400" dirty="0" smtClean="0"/>
              <a:t> is 227x227x3 and </a:t>
            </a:r>
            <a:r>
              <a:rPr lang="en-US" sz="2400" dirty="0"/>
              <a:t>1,000 output units </a:t>
            </a:r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/>
              <a:t>W</a:t>
            </a:r>
            <a:r>
              <a:rPr lang="en-US" sz="2400" dirty="0" smtClean="0"/>
              <a:t>as </a:t>
            </a:r>
            <a:r>
              <a:rPr lang="en-US" sz="2400" dirty="0"/>
              <a:t>trained on two NVIDIA GPUs, which allowed for faster training and handling of larger models.</a:t>
            </a:r>
          </a:p>
        </p:txBody>
      </p:sp>
    </p:spTree>
    <p:extLst>
      <p:ext uri="{BB962C8B-B14F-4D97-AF65-F5344CB8AC3E}">
        <p14:creationId xmlns:p14="http://schemas.microsoft.com/office/powerpoint/2010/main" val="729267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12</a:t>
            </a:fld>
            <a:endParaRPr lang="en-US" dirty="0"/>
          </a:p>
        </p:txBody>
      </p:sp>
      <p:pic>
        <p:nvPicPr>
          <p:cNvPr id="3074" name="Picture 2" descr="Imag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87" t="6651" b="41978"/>
          <a:stretch/>
        </p:blipFill>
        <p:spPr bwMode="auto">
          <a:xfrm>
            <a:off x="1751137" y="571500"/>
            <a:ext cx="8899525" cy="6038029"/>
          </a:xfrm>
          <a:prstGeom prst="snip2Diag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392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Implementations and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309922"/>
            <a:ext cx="9905999" cy="4491790"/>
          </a:xfrm>
        </p:spPr>
        <p:txBody>
          <a:bodyPr/>
          <a:lstStyle/>
          <a:p>
            <a:r>
              <a:rPr lang="en-US" dirty="0" smtClean="0"/>
              <a:t>KNS: Kurdistan Notary System</a:t>
            </a:r>
          </a:p>
          <a:p>
            <a:r>
              <a:rPr lang="en-US" dirty="0" smtClean="0"/>
              <a:t>KSS: Kurdistan Security System</a:t>
            </a:r>
          </a:p>
          <a:p>
            <a:r>
              <a:rPr lang="en-US" dirty="0"/>
              <a:t>KSC</a:t>
            </a:r>
            <a:r>
              <a:rPr lang="en-US" dirty="0" smtClean="0"/>
              <a:t>: Kurdistan Surveillance </a:t>
            </a:r>
            <a:r>
              <a:rPr lang="en-US" dirty="0"/>
              <a:t>Cameras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13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687" y="3725475"/>
            <a:ext cx="1547813" cy="1547813"/>
          </a:xfrm>
          <a:prstGeom prst="ellipse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0987" y="3790950"/>
            <a:ext cx="1763534" cy="173466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0793" y="3790950"/>
            <a:ext cx="1694544" cy="1664512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51383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/>
              <a:t>Kurdistan Notary Stem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14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1075" y="2058600"/>
            <a:ext cx="3086893" cy="3086893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23427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/>
              <a:t>Kurdistan Notary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299412"/>
            <a:ext cx="9905999" cy="4491790"/>
          </a:xfrm>
        </p:spPr>
        <p:txBody>
          <a:bodyPr/>
          <a:lstStyle/>
          <a:p>
            <a:r>
              <a:rPr lang="en-US" dirty="0" smtClean="0"/>
              <a:t>Total of 65 offices around Kurdistan</a:t>
            </a:r>
          </a:p>
          <a:p>
            <a:r>
              <a:rPr lang="en-US" dirty="0" smtClean="0"/>
              <a:t>With thousands of visitors each day </a:t>
            </a:r>
          </a:p>
          <a:p>
            <a:pPr lvl="1"/>
            <a:r>
              <a:rPr lang="en-US" dirty="0" smtClean="0"/>
              <a:t>Currently nearly quarter of million records in each large office</a:t>
            </a:r>
          </a:p>
          <a:p>
            <a:r>
              <a:rPr lang="en-US" dirty="0" smtClean="0"/>
              <a:t>Huge pressure on the government and the system to </a:t>
            </a:r>
            <a:r>
              <a:rPr lang="en-US" dirty="0"/>
              <a:t>streamline the </a:t>
            </a:r>
            <a:r>
              <a:rPr lang="en-US" dirty="0" smtClean="0"/>
              <a:t>transactions.</a:t>
            </a:r>
          </a:p>
          <a:p>
            <a:r>
              <a:rPr lang="en-US" dirty="0" smtClean="0"/>
              <a:t>Data entry time </a:t>
            </a:r>
            <a:r>
              <a:rPr lang="en-US" dirty="0"/>
              <a:t>is precious</a:t>
            </a:r>
            <a:r>
              <a:rPr lang="en-US" dirty="0" smtClean="0"/>
              <a:t>.</a:t>
            </a:r>
          </a:p>
          <a:p>
            <a:r>
              <a:rPr lang="en-US" dirty="0" smtClean="0"/>
              <a:t>Too many data to be entered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118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/>
              <a:t>Kurdistan Notary System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16</a:t>
            </a:fld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50" y="1362075"/>
            <a:ext cx="10032490" cy="5062788"/>
          </a:xfrm>
        </p:spPr>
      </p:pic>
    </p:spTree>
    <p:extLst>
      <p:ext uri="{BB962C8B-B14F-4D97-AF65-F5344CB8AC3E}">
        <p14:creationId xmlns:p14="http://schemas.microsoft.com/office/powerpoint/2010/main" val="2618612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/>
              <a:t>Tesseract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299412"/>
            <a:ext cx="9905999" cy="4491790"/>
          </a:xfrm>
        </p:spPr>
        <p:txBody>
          <a:bodyPr>
            <a:normAutofit/>
          </a:bodyPr>
          <a:lstStyle/>
          <a:p>
            <a:r>
              <a:rPr lang="en-US" dirty="0"/>
              <a:t>Tesseract OCR (Optical Character Recognition)</a:t>
            </a:r>
            <a:endParaRPr lang="en-US" dirty="0" smtClean="0"/>
          </a:p>
          <a:p>
            <a:r>
              <a:rPr lang="en-US" dirty="0" smtClean="0"/>
              <a:t>Originally created by Hewlett-Packard (HP) in the 1980s and 1990s,</a:t>
            </a:r>
          </a:p>
          <a:p>
            <a:r>
              <a:rPr lang="en-US" dirty="0" smtClean="0"/>
              <a:t>Google has been actively developing and maintaining it since 2006. </a:t>
            </a:r>
          </a:p>
          <a:p>
            <a:r>
              <a:rPr lang="en-US" dirty="0" smtClean="0"/>
              <a:t>The engine is designed to recognize and extract text from images.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561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/>
              <a:t>Tesseract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299412"/>
            <a:ext cx="9905999" cy="4491790"/>
          </a:xfrm>
        </p:spPr>
        <p:txBody>
          <a:bodyPr>
            <a:normAutofit/>
          </a:bodyPr>
          <a:lstStyle/>
          <a:p>
            <a:r>
              <a:rPr lang="en-US" dirty="0" smtClean="0"/>
              <a:t>Preprocessing</a:t>
            </a:r>
            <a:r>
              <a:rPr lang="en-US" dirty="0"/>
              <a:t>: Before OCR, it is often necessary to preprocess the input images to improve recognition accuracy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Layout analysis: Tesseract can analyze the layout of text within an image, detecting paragraphs, columns, and other text structures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Character recognition: Tesseract uses LSTM-based neural networks to recognize individual characters in the input image. </a:t>
            </a:r>
            <a:endParaRPr lang="en-US" dirty="0" smtClean="0"/>
          </a:p>
          <a:p>
            <a:r>
              <a:rPr lang="en-US" dirty="0" err="1" smtClean="0"/>
              <a:t>Postprocessing</a:t>
            </a:r>
            <a:r>
              <a:rPr lang="en-US" dirty="0"/>
              <a:t>: After character recognition, Tesseract performs </a:t>
            </a:r>
            <a:r>
              <a:rPr lang="en-US" dirty="0" err="1"/>
              <a:t>postprocessing</a:t>
            </a:r>
            <a:r>
              <a:rPr lang="en-US" dirty="0"/>
              <a:t> steps, such as spell </a:t>
            </a:r>
            <a:r>
              <a:rPr lang="en-US" dirty="0" smtClean="0"/>
              <a:t>checking.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251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Tesseract Training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19</a:t>
            </a:fld>
            <a:endParaRPr lang="en-US" dirty="0"/>
          </a:p>
        </p:txBody>
      </p:sp>
      <p:pic>
        <p:nvPicPr>
          <p:cNvPr id="15362" name="Picture 2" descr="Obtaining a national ID card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439"/>
          <a:stretch/>
        </p:blipFill>
        <p:spPr bwMode="auto">
          <a:xfrm>
            <a:off x="3761845" y="1668380"/>
            <a:ext cx="4665134" cy="289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3832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2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4874" y="1179095"/>
            <a:ext cx="10772775" cy="56784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 smtClean="0"/>
              <a:t>Background and History: Limitations &amp; Inventions</a:t>
            </a:r>
          </a:p>
          <a:p>
            <a:pPr marL="342900" indent="-3429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 smtClean="0"/>
              <a:t>Implementation</a:t>
            </a:r>
          </a:p>
          <a:p>
            <a:pPr marL="800100" lvl="1" indent="-3429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/>
              <a:t>KNS: Kurdistan Notary System</a:t>
            </a:r>
          </a:p>
          <a:p>
            <a:pPr marL="800100" lvl="1" indent="-3429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/>
              <a:t>KSS: Kurdistan Security System</a:t>
            </a:r>
          </a:p>
          <a:p>
            <a:pPr marL="800100" lvl="1" indent="-3429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/>
              <a:t>KSC: Kurdistan Surveillance Cameras</a:t>
            </a:r>
          </a:p>
          <a:p>
            <a:pPr marL="342900" indent="-3429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 smtClean="0"/>
              <a:t>AI Techniques</a:t>
            </a:r>
          </a:p>
          <a:p>
            <a:pPr marL="800100" lvl="1" indent="-3429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 smtClean="0"/>
              <a:t>Optical </a:t>
            </a:r>
            <a:r>
              <a:rPr lang="en-US" sz="2400" dirty="0"/>
              <a:t>Character </a:t>
            </a:r>
            <a:r>
              <a:rPr lang="en-US" sz="2400" dirty="0" smtClean="0"/>
              <a:t>Recognition</a:t>
            </a:r>
          </a:p>
          <a:p>
            <a:pPr marL="800100" lvl="1" indent="-3429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 smtClean="0"/>
              <a:t>Object Detection</a:t>
            </a:r>
          </a:p>
          <a:p>
            <a:pPr marL="800100" lvl="1" indent="-3429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 smtClean="0"/>
              <a:t>Face Recognition System</a:t>
            </a:r>
          </a:p>
          <a:p>
            <a:pPr marL="800100" lvl="1" indent="-3429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 smtClean="0"/>
              <a:t>License Plate Recognition</a:t>
            </a:r>
          </a:p>
        </p:txBody>
      </p:sp>
    </p:spTree>
    <p:extLst>
      <p:ext uri="{BB962C8B-B14F-4D97-AF65-F5344CB8AC3E}">
        <p14:creationId xmlns:p14="http://schemas.microsoft.com/office/powerpoint/2010/main" val="2604382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1" y="3662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Tesseract Training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20</a:t>
            </a:fld>
            <a:endParaRPr lang="en-US" dirty="0"/>
          </a:p>
        </p:txBody>
      </p:sp>
      <p:pic>
        <p:nvPicPr>
          <p:cNvPr id="3" name="WhatsApp Video 2023-05-04 at 00.12.5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90600"/>
            <a:ext cx="12192000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371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Face Recognition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299412"/>
            <a:ext cx="9905999" cy="4491790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FaceNet</a:t>
            </a:r>
            <a:r>
              <a:rPr lang="en-US" dirty="0"/>
              <a:t>: Introduced by researchers at Google in 2015, </a:t>
            </a:r>
            <a:r>
              <a:rPr lang="en-US" dirty="0" err="1"/>
              <a:t>FaceNet</a:t>
            </a:r>
            <a:r>
              <a:rPr lang="en-US" dirty="0"/>
              <a:t> uses a deep convolutional neural network (CNN</a:t>
            </a:r>
            <a:r>
              <a:rPr lang="en-US" dirty="0" smtClean="0"/>
              <a:t>).</a:t>
            </a:r>
            <a:endParaRPr lang="en-US" dirty="0"/>
          </a:p>
          <a:p>
            <a:r>
              <a:rPr lang="en-US" dirty="0" err="1"/>
              <a:t>VGGFace</a:t>
            </a:r>
            <a:r>
              <a:rPr lang="en-US" dirty="0"/>
              <a:t> and VGGFace2: Developed by researchers at the University of Oxford's Visual Geometry Group, the </a:t>
            </a:r>
            <a:r>
              <a:rPr lang="en-US" dirty="0" err="1"/>
              <a:t>VGGFace</a:t>
            </a:r>
            <a:r>
              <a:rPr lang="en-US" dirty="0"/>
              <a:t> and VGGFace2 architectures are based on the VGG CNN </a:t>
            </a:r>
            <a:r>
              <a:rPr lang="en-US" dirty="0" smtClean="0"/>
              <a:t>architecture.</a:t>
            </a:r>
            <a:endParaRPr lang="en-US" dirty="0"/>
          </a:p>
          <a:p>
            <a:r>
              <a:rPr lang="en-US" dirty="0" err="1"/>
              <a:t>ArcFace</a:t>
            </a:r>
            <a:r>
              <a:rPr lang="en-US" dirty="0"/>
              <a:t>: Proposed by researchers at the Institute of Automation, Chinese Academy of Sciences, </a:t>
            </a:r>
            <a:r>
              <a:rPr lang="en-US" dirty="0" err="1"/>
              <a:t>ArcFace</a:t>
            </a:r>
            <a:r>
              <a:rPr lang="en-US" dirty="0"/>
              <a:t> introduces an additive angular margin loss function to improve the discriminative power of face </a:t>
            </a:r>
            <a:r>
              <a:rPr lang="en-US" dirty="0" err="1"/>
              <a:t>embeddings</a:t>
            </a:r>
            <a:r>
              <a:rPr lang="en-US" dirty="0"/>
              <a:t>. </a:t>
            </a:r>
          </a:p>
          <a:p>
            <a:r>
              <a:rPr lang="en-US" dirty="0" err="1"/>
              <a:t>DeepFace</a:t>
            </a:r>
            <a:r>
              <a:rPr lang="en-US" dirty="0"/>
              <a:t>: Developed by researchers at Facebook AI, </a:t>
            </a:r>
            <a:r>
              <a:rPr lang="en-US" dirty="0" err="1"/>
              <a:t>DeepFace</a:t>
            </a:r>
            <a:r>
              <a:rPr lang="en-US" dirty="0"/>
              <a:t> is a CNN-based face recognition system that employs a nine-layer neural network architecture.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679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1" y="3662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face_recognition</a:t>
            </a:r>
            <a:r>
              <a:rPr lang="en-US" dirty="0"/>
              <a:t> library </a:t>
            </a:r>
            <a:r>
              <a:rPr lang="en-US" dirty="0" smtClean="0"/>
              <a:t>by </a:t>
            </a:r>
            <a:r>
              <a:rPr lang="en-US" dirty="0"/>
              <a:t>Adam </a:t>
            </a:r>
            <a:r>
              <a:rPr lang="en-US" dirty="0" err="1"/>
              <a:t>Geitgey</a:t>
            </a:r>
            <a:r>
              <a:rPr lang="en-US" dirty="0"/>
              <a:t>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22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41412" y="1299412"/>
            <a:ext cx="9905999" cy="449179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Face detection: The library first detects faces in the input image using the Histogram of Oriented Gradients (HOG) based face detector or an optional CNN-based face detector from the </a:t>
            </a:r>
            <a:r>
              <a:rPr lang="en-US" dirty="0" err="1"/>
              <a:t>dlib</a:t>
            </a:r>
            <a:r>
              <a:rPr lang="en-US" dirty="0"/>
              <a:t> library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Facial landmarks detection: For each detected face, the library identifies 68 facial landmarks using the pre-trained </a:t>
            </a:r>
            <a:r>
              <a:rPr lang="en-US" dirty="0" err="1"/>
              <a:t>dlib's</a:t>
            </a:r>
            <a:r>
              <a:rPr lang="en-US" dirty="0"/>
              <a:t> facial landmark detector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Face alignment: Using the detected facial landmarks, the library aligns the face to a canonical pose by performing affine transformations (scaling, translation, and rotation</a:t>
            </a:r>
            <a:r>
              <a:rPr lang="en-US" dirty="0" smtClean="0"/>
              <a:t>).</a:t>
            </a:r>
            <a:endParaRPr lang="en-US" dirty="0"/>
          </a:p>
          <a:p>
            <a:r>
              <a:rPr lang="en-US" dirty="0"/>
              <a:t>Face encoding: The aligned face is then passed through the pre-trained </a:t>
            </a:r>
            <a:r>
              <a:rPr lang="en-US" dirty="0" err="1"/>
              <a:t>dlib's</a:t>
            </a:r>
            <a:r>
              <a:rPr lang="en-US" dirty="0"/>
              <a:t> face recognition model (ResNet-34). This deep CNN generates a 128-dimensional face embedding (or encoding) that represents the unique features of the face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Face recognition/comparison: The library provides functions to compare face encodings by calculating the Euclidean distance between them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4312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1" y="3662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Face Recognition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23</a:t>
            </a:fld>
            <a:endParaRPr lang="en-US" dirty="0"/>
          </a:p>
        </p:txBody>
      </p:sp>
      <p:pic>
        <p:nvPicPr>
          <p:cNvPr id="5" name="Tes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4925" y="851420"/>
            <a:ext cx="9582149" cy="594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929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1" y="3662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Face Recognition Deployment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24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141412" y="1299412"/>
            <a:ext cx="9905999" cy="4491790"/>
          </a:xfrm>
        </p:spPr>
        <p:txBody>
          <a:bodyPr>
            <a:normAutofit/>
          </a:bodyPr>
          <a:lstStyle/>
          <a:p>
            <a:r>
              <a:rPr lang="en-US" dirty="0" smtClean="0"/>
              <a:t>The model is large.</a:t>
            </a:r>
          </a:p>
          <a:p>
            <a:r>
              <a:rPr lang="en-US" dirty="0" smtClean="0"/>
              <a:t>It is deployed on the server side</a:t>
            </a:r>
          </a:p>
          <a:p>
            <a:r>
              <a:rPr lang="en-US" dirty="0" smtClean="0"/>
              <a:t>Clients can make request calls for the API which returns back the identified faces as records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147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/>
              <a:t>Kurdistan Security System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25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7986" y="1619250"/>
            <a:ext cx="3236313" cy="318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645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/>
              <a:t>Kurdistan Security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299412"/>
            <a:ext cx="9905999" cy="4491790"/>
          </a:xfrm>
        </p:spPr>
        <p:txBody>
          <a:bodyPr/>
          <a:lstStyle/>
          <a:p>
            <a:r>
              <a:rPr lang="en-US" dirty="0" smtClean="0"/>
              <a:t>The system is responsible for issuing residency permits of Iraqis who want to live in Kurdistan.</a:t>
            </a:r>
          </a:p>
          <a:p>
            <a:r>
              <a:rPr lang="en-US" dirty="0" smtClean="0"/>
              <a:t>Includes all checkpoints of the KRG</a:t>
            </a:r>
          </a:p>
          <a:p>
            <a:r>
              <a:rPr lang="en-US" dirty="0" smtClean="0"/>
              <a:t>Main offices in the large cities</a:t>
            </a:r>
          </a:p>
          <a:p>
            <a:r>
              <a:rPr lang="en-US" dirty="0" smtClean="0"/>
              <a:t>Selected Police stations in the towns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473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/>
              <a:t>Kurdistan Security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299412"/>
            <a:ext cx="9905999" cy="4491790"/>
          </a:xfrm>
        </p:spPr>
        <p:txBody>
          <a:bodyPr/>
          <a:lstStyle/>
          <a:p>
            <a:r>
              <a:rPr lang="en-US" dirty="0" smtClean="0"/>
              <a:t>They are implementing OCR and face detection as well.</a:t>
            </a:r>
          </a:p>
          <a:p>
            <a:r>
              <a:rPr lang="en-US" dirty="0" smtClean="0"/>
              <a:t>A parallel system which contains black list that they do not want to enter KRG</a:t>
            </a:r>
          </a:p>
          <a:p>
            <a:r>
              <a:rPr lang="en-US" dirty="0" smtClean="0"/>
              <a:t>The integration between these two systems was difficult as each one of them are using different character set for Kurdish language</a:t>
            </a:r>
          </a:p>
          <a:p>
            <a:r>
              <a:rPr lang="en-US" dirty="0" smtClean="0"/>
              <a:t>They are not necessary have the photos.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88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/>
              <a:t>Kurdistan Security System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28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4256086" y="1806902"/>
            <a:ext cx="3946306" cy="3990154"/>
            <a:chOff x="6094411" y="1581150"/>
            <a:chExt cx="3946306" cy="3990154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167"/>
            <a:stretch/>
          </p:blipFill>
          <p:spPr>
            <a:xfrm>
              <a:off x="6094411" y="1581150"/>
              <a:ext cx="3946306" cy="3990154"/>
            </a:xfrm>
            <a:prstGeom prst="rect">
              <a:avLst/>
            </a:prstGeom>
          </p:spPr>
        </p:pic>
        <p:sp>
          <p:nvSpPr>
            <p:cNvPr id="6" name="Frame 5"/>
            <p:cNvSpPr/>
            <p:nvPr/>
          </p:nvSpPr>
          <p:spPr>
            <a:xfrm>
              <a:off x="6938851" y="1581150"/>
              <a:ext cx="2257425" cy="2714626"/>
            </a:xfrm>
            <a:prstGeom prst="frame">
              <a:avLst>
                <a:gd name="adj1" fmla="val 14610"/>
              </a:avLst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6938851" y="4139868"/>
              <a:ext cx="2257425" cy="552450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Black Listed 93.6%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91914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/>
              <a:t>Kurdistan Surveillance Cameras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29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7418" y="1628774"/>
            <a:ext cx="3753532" cy="3687009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66653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Artificial Neuron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3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t="9364" r="42420"/>
          <a:stretch/>
        </p:blipFill>
        <p:spPr>
          <a:xfrm>
            <a:off x="1925051" y="3633537"/>
            <a:ext cx="4812633" cy="2791325"/>
          </a:xfrm>
          <a:prstGeom prst="snipRoundRect">
            <a:avLst>
              <a:gd name="adj1" fmla="val 16667"/>
              <a:gd name="adj2" fmla="val 24713"/>
            </a:avLst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2317" y="3842083"/>
            <a:ext cx="4435094" cy="265897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23924" y="1306515"/>
            <a:ext cx="6000751" cy="19933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 smtClean="0"/>
              <a:t>In 1943 McCulloch </a:t>
            </a:r>
            <a:r>
              <a:rPr lang="en-US" sz="2400" dirty="0"/>
              <a:t>and Pitts laid the early groundwork for artificial neural </a:t>
            </a:r>
            <a:r>
              <a:rPr lang="en-US" sz="2400" dirty="0" smtClean="0"/>
              <a:t>networks.</a:t>
            </a:r>
          </a:p>
          <a:p>
            <a:pPr marL="342900" indent="-3429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/>
              <a:t>T</a:t>
            </a:r>
            <a:r>
              <a:rPr lang="en-US" sz="2400" dirty="0" smtClean="0"/>
              <a:t>hey </a:t>
            </a:r>
            <a:r>
              <a:rPr lang="en-US" sz="2400" dirty="0"/>
              <a:t>introduced a simplified computational model of a biological </a:t>
            </a:r>
            <a:r>
              <a:rPr lang="en-US" sz="2400" dirty="0" smtClean="0"/>
              <a:t>neuron.</a:t>
            </a:r>
            <a:endParaRPr lang="en-US" sz="2400" dirty="0"/>
          </a:p>
        </p:txBody>
      </p:sp>
      <p:pic>
        <p:nvPicPr>
          <p:cNvPr id="1029" name="Picture 5" descr="McCulloch (right) and Pitts (left) in 194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6246" y="402757"/>
            <a:ext cx="3331165" cy="3506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5647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/>
              <a:t>Kurdistan Surveillance Cameras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6085" y="1179095"/>
            <a:ext cx="9905999" cy="4491790"/>
          </a:xfrm>
        </p:spPr>
        <p:txBody>
          <a:bodyPr/>
          <a:lstStyle/>
          <a:p>
            <a:r>
              <a:rPr lang="en-US" dirty="0" smtClean="0"/>
              <a:t>Object Tracing </a:t>
            </a:r>
          </a:p>
          <a:p>
            <a:r>
              <a:rPr lang="en-US" dirty="0" smtClean="0"/>
              <a:t>Face Detection</a:t>
            </a:r>
          </a:p>
          <a:p>
            <a:r>
              <a:rPr lang="en-US" dirty="0" smtClean="0"/>
              <a:t>License Plate Recognition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401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Object 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299412"/>
            <a:ext cx="9905999" cy="4491790"/>
          </a:xfrm>
        </p:spPr>
        <p:txBody>
          <a:bodyPr/>
          <a:lstStyle/>
          <a:p>
            <a:r>
              <a:rPr lang="en-US" dirty="0"/>
              <a:t>YOLO was first introduced by Joseph </a:t>
            </a:r>
            <a:r>
              <a:rPr lang="en-US" dirty="0" err="1"/>
              <a:t>Redmon</a:t>
            </a:r>
            <a:r>
              <a:rPr lang="en-US" dirty="0"/>
              <a:t>, Santosh </a:t>
            </a:r>
            <a:r>
              <a:rPr lang="en-US" dirty="0" err="1"/>
              <a:t>Divvala</a:t>
            </a:r>
            <a:r>
              <a:rPr lang="en-US" dirty="0"/>
              <a:t>, Ross </a:t>
            </a:r>
            <a:r>
              <a:rPr lang="en-US" dirty="0" err="1"/>
              <a:t>Girshick</a:t>
            </a:r>
            <a:r>
              <a:rPr lang="en-US" dirty="0"/>
              <a:t>, and Ali </a:t>
            </a:r>
            <a:r>
              <a:rPr lang="en-US" dirty="0" err="1"/>
              <a:t>Farhadi</a:t>
            </a:r>
            <a:r>
              <a:rPr lang="en-US" dirty="0"/>
              <a:t> in a 2016 paper titled "You Only Look Once: Unified, Real-Time Object Detection."</a:t>
            </a:r>
          </a:p>
          <a:p>
            <a:r>
              <a:rPr lang="en-US" dirty="0" smtClean="0"/>
              <a:t> Is a real-time object detection system that employs (CNN) to simultaneously predict multiple bounding boxes and class probabilities for those boxes.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31</a:t>
            </a:fld>
            <a:endParaRPr lang="en-US" dirty="0"/>
          </a:p>
        </p:txBody>
      </p:sp>
      <p:pic>
        <p:nvPicPr>
          <p:cNvPr id="7170" name="Picture 2" descr="neural network - YOLO algorithm - understanding training data - Data  Science Stack Exchan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9161" y="3762978"/>
            <a:ext cx="6318250" cy="2963260"/>
          </a:xfrm>
          <a:prstGeom prst="snip2Diag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8880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APLR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299412"/>
            <a:ext cx="9905999" cy="4491790"/>
          </a:xfrm>
        </p:spPr>
        <p:txBody>
          <a:bodyPr>
            <a:normAutofit/>
          </a:bodyPr>
          <a:lstStyle/>
          <a:p>
            <a:r>
              <a:rPr lang="en-US" dirty="0"/>
              <a:t>The ALPR-Unconstrained </a:t>
            </a:r>
            <a:r>
              <a:rPr lang="en-US" dirty="0" smtClean="0"/>
              <a:t>a </a:t>
            </a:r>
            <a:r>
              <a:rPr lang="en-US" dirty="0"/>
              <a:t>project created by Sergio </a:t>
            </a:r>
            <a:r>
              <a:rPr lang="en-US" dirty="0" err="1"/>
              <a:t>Montazzolli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 It to </a:t>
            </a:r>
            <a:r>
              <a:rPr lang="en-US" dirty="0"/>
              <a:t>provide an Automatic License Plate Recognition (ALPR) system that can handle unconstrained scenarios.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ALPR-Unconstrained system is based on deep learning techniques, utilizing a combination of You Only Look Once (YOLO) and Optical Character Recognition (OCR) to detect and recognize license plates.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812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41716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APLR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749975"/>
            <a:ext cx="10379241" cy="6044219"/>
          </a:xfrm>
        </p:spPr>
        <p:txBody>
          <a:bodyPr>
            <a:noAutofit/>
          </a:bodyPr>
          <a:lstStyle/>
          <a:p>
            <a:r>
              <a:rPr lang="en-US" sz="2800" dirty="0"/>
              <a:t>Vehicle detection: The system first detects vehicles in the input image using a pre-trained YOLOv2 </a:t>
            </a:r>
            <a:r>
              <a:rPr lang="en-US" sz="2800" dirty="0" smtClean="0"/>
              <a:t>model.</a:t>
            </a:r>
            <a:endParaRPr lang="en-US" sz="2800" dirty="0"/>
          </a:p>
          <a:p>
            <a:r>
              <a:rPr lang="en-US" sz="2800" dirty="0"/>
              <a:t>License plate detection: Once vehicles are detected, the system proceeds to identify license plates within the vehicle bounding boxes using another pre-trained YOLOv2 model, specifically trained for license plate detection</a:t>
            </a:r>
            <a:r>
              <a:rPr lang="en-US" sz="2800" dirty="0" smtClean="0"/>
              <a:t>.</a:t>
            </a:r>
            <a:endParaRPr lang="en-US" sz="2800" dirty="0"/>
          </a:p>
          <a:p>
            <a:r>
              <a:rPr lang="en-US" sz="2800" dirty="0"/>
              <a:t>OCR for character recognition</a:t>
            </a:r>
            <a:r>
              <a:rPr lang="en-US" sz="2800" dirty="0" smtClean="0"/>
              <a:t>: </a:t>
            </a:r>
            <a:r>
              <a:rPr lang="en-US" sz="2800" dirty="0"/>
              <a:t>the system uses an OCR model to recognize the individual characters on the license </a:t>
            </a:r>
            <a:r>
              <a:rPr lang="en-US" sz="2800" dirty="0" smtClean="0"/>
              <a:t>plates.</a:t>
            </a:r>
            <a:endParaRPr lang="en-US" sz="2800" dirty="0"/>
          </a:p>
          <a:p>
            <a:r>
              <a:rPr lang="en-US" sz="2800" dirty="0"/>
              <a:t>Post-processing: </a:t>
            </a:r>
            <a:r>
              <a:rPr lang="en-US" sz="2800" dirty="0" smtClean="0"/>
              <a:t>post-processing </a:t>
            </a:r>
            <a:r>
              <a:rPr lang="en-US" sz="2800" dirty="0"/>
              <a:t>steps to filter out false positives, refine character segmentation, and correct potential recognition errors.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98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41716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APLR In Action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34</a:t>
            </a:fld>
            <a:endParaRPr lang="en-US" dirty="0"/>
          </a:p>
        </p:txBody>
      </p:sp>
      <p:pic>
        <p:nvPicPr>
          <p:cNvPr id="28674" name="Picture 2" descr="Eurasian Journal of Science &amp; Engineering ISSN 2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0774" y="1308100"/>
            <a:ext cx="7923431" cy="438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2876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41716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APLR In Action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35</a:t>
            </a:fld>
            <a:endParaRPr lang="en-US" dirty="0"/>
          </a:p>
        </p:txBody>
      </p:sp>
      <p:pic>
        <p:nvPicPr>
          <p:cNvPr id="30722" name="Picture 2" descr="File:Erbil Iraq number plate (Private vehicle).jpg - Wikimedia Comm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899" y="1207207"/>
            <a:ext cx="3136901" cy="1664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24" name="Picture 4" descr="Iraq changes vehicle registration plates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4" t="17591" r="3666" b="21041"/>
          <a:stretch/>
        </p:blipFill>
        <p:spPr bwMode="auto">
          <a:xfrm>
            <a:off x="7036368" y="2871235"/>
            <a:ext cx="3287710" cy="1694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26" name="Picture 6" descr="Iraqi traffic authorities to begin using new unified license plates - Iraqi  News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26" b="37205"/>
          <a:stretch/>
        </p:blipFill>
        <p:spPr bwMode="auto">
          <a:xfrm>
            <a:off x="1357313" y="3251701"/>
            <a:ext cx="4306888" cy="92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28" name="Picture 8" descr="Samples of Iraqi license plate. | Download Scientific Diagram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04" t="36929" r="56139" b="42316"/>
          <a:stretch/>
        </p:blipFill>
        <p:spPr bwMode="auto">
          <a:xfrm>
            <a:off x="7150100" y="806950"/>
            <a:ext cx="3173978" cy="1669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9216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262477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KSC System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7136" y="542765"/>
            <a:ext cx="10974552" cy="5450305"/>
          </a:xfrm>
        </p:spPr>
        <p:txBody>
          <a:bodyPr>
            <a:noAutofit/>
          </a:bodyPr>
          <a:lstStyle/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lang="en-US" sz="3200" dirty="0"/>
              <a:t>CPU: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/>
              <a:t>Intel Core i7 or i9 processor with 8 or more </a:t>
            </a:r>
            <a:r>
              <a:rPr lang="en-US" sz="2800" dirty="0" smtClean="0"/>
              <a:t>cores.</a:t>
            </a:r>
            <a:endParaRPr lang="en-US" sz="2800" dirty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/>
              <a:t>Clock speed of at least 3.5 GHz or higher. 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/>
              <a:t>12 MB or more of L3 cache.</a:t>
            </a: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lang="en-US" sz="3200" dirty="0"/>
              <a:t>GPU: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/>
              <a:t>NVIDIA GeForce GTX or RTX series, or AMD Radeon RX series GPU.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/>
              <a:t>8 GB or more of GDDR5 or GDDR6 memory.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/>
              <a:t>At least 2560 CUDA cores or 2304 Stream processors.</a:t>
            </a: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lang="en-US" sz="3200" dirty="0" smtClean="0"/>
              <a:t>Storage requirements </a:t>
            </a:r>
            <a:r>
              <a:rPr lang="en-US" sz="3200" dirty="0"/>
              <a:t>for each camera captures video at a resolution of 1080p and a frame rate of 30: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/>
              <a:t>1 month of video </a:t>
            </a:r>
            <a:r>
              <a:rPr lang="en-US" sz="2800" dirty="0" smtClean="0"/>
              <a:t>will </a:t>
            </a:r>
            <a:r>
              <a:rPr lang="en-US" sz="2800" dirty="0"/>
              <a:t>take up approximately 1.8 TB of storage space per camera.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867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Next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299412"/>
            <a:ext cx="9905999" cy="4491790"/>
          </a:xfrm>
        </p:spPr>
        <p:txBody>
          <a:bodyPr/>
          <a:lstStyle/>
          <a:p>
            <a:r>
              <a:rPr lang="en-US" dirty="0" smtClean="0"/>
              <a:t>Now We are living the long waited future of real automation and task delegation</a:t>
            </a:r>
          </a:p>
          <a:p>
            <a:r>
              <a:rPr lang="en-US" dirty="0"/>
              <a:t>Ideal time to specialize and refine one's career</a:t>
            </a:r>
          </a:p>
          <a:p>
            <a:r>
              <a:rPr lang="en-US" dirty="0"/>
              <a:t>Notable shortage of AI Engineers and Data Scientists</a:t>
            </a:r>
          </a:p>
          <a:p>
            <a:r>
              <a:rPr lang="en-US" dirty="0"/>
              <a:t>Particularly high demand for tackling localized problems and language-specific </a:t>
            </a:r>
            <a:r>
              <a:rPr lang="en-US" dirty="0" smtClean="0"/>
              <a:t>challenges.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595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38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5775" y="1376362"/>
            <a:ext cx="3924300" cy="4647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890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Perceptron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4</a:t>
            </a:fld>
            <a:endParaRPr lang="en-US" dirty="0"/>
          </a:p>
        </p:txBody>
      </p:sp>
      <p:pic>
        <p:nvPicPr>
          <p:cNvPr id="4100" name="Picture 4" descr="Perceptron Definition | DeepAI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1464" y="2696639"/>
            <a:ext cx="6423025" cy="3397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/>
          <p:cNvGrpSpPr/>
          <p:nvPr/>
        </p:nvGrpSpPr>
        <p:grpSpPr>
          <a:xfrm>
            <a:off x="9184956" y="1000392"/>
            <a:ext cx="1690115" cy="2318071"/>
            <a:chOff x="5134881" y="2171602"/>
            <a:chExt cx="1690115" cy="2318071"/>
          </a:xfrm>
        </p:grpSpPr>
        <p:pic>
          <p:nvPicPr>
            <p:cNvPr id="13" name="Picture 2" descr="Frank Rosenblatt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78412" y="2171602"/>
              <a:ext cx="1603054" cy="20679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Rectangle 13"/>
            <p:cNvSpPr/>
            <p:nvPr/>
          </p:nvSpPr>
          <p:spPr>
            <a:xfrm>
              <a:off x="5134881" y="4181896"/>
              <a:ext cx="169011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rgbClr val="FFFF00"/>
                  </a:solidFill>
                  <a:latin typeface="Söhne"/>
                </a:rPr>
                <a:t>Frank Rosenblatt</a:t>
              </a:r>
              <a:endParaRPr lang="en-US" sz="1400" b="1" dirty="0">
                <a:solidFill>
                  <a:srgbClr val="FFFF00"/>
                </a:solidFill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1283367" y="1306515"/>
            <a:ext cx="6096000" cy="1390124"/>
          </a:xfrm>
          <a:prstGeom prst="rect">
            <a:avLst/>
          </a:prstGeom>
        </p:spPr>
        <p:txBody>
          <a:bodyPr>
            <a:spAutoFit/>
          </a:bodyPr>
          <a:lstStyle/>
          <a:p>
            <a:pPr defTabSz="914400">
              <a:lnSpc>
                <a:spcPct val="120000"/>
              </a:lnSpc>
              <a:spcBef>
                <a:spcPts val="1000"/>
              </a:spcBef>
              <a:buSzPct val="125000"/>
            </a:pPr>
            <a:r>
              <a:rPr lang="en-US" sz="2400" dirty="0"/>
              <a:t>The first artificial neural network, called the Perceptron, was developed by Frank Rosenblatt in 1957.</a:t>
            </a:r>
          </a:p>
        </p:txBody>
      </p:sp>
    </p:spTree>
    <p:extLst>
      <p:ext uri="{BB962C8B-B14F-4D97-AF65-F5344CB8AC3E}">
        <p14:creationId xmlns:p14="http://schemas.microsoft.com/office/powerpoint/2010/main" val="3455904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Limitation with Neural Network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5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1541" y="2885365"/>
            <a:ext cx="6065942" cy="306995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23924" y="1306515"/>
            <a:ext cx="10772775" cy="1678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 smtClean="0"/>
              <a:t>To have a better NN System you need more neurons and deeper networks BUT:</a:t>
            </a:r>
          </a:p>
          <a:p>
            <a:pPr marL="342900" indent="-3429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 smtClean="0"/>
              <a:t>Training Time. Specially matrix multiplications</a:t>
            </a:r>
          </a:p>
          <a:p>
            <a:pPr marL="342900" indent="-3429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 smtClean="0"/>
              <a:t>Convergence.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11714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GPU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7902" y="2196988"/>
            <a:ext cx="5879690" cy="430700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685191" y="1194527"/>
            <a:ext cx="81446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Nvidia’s</a:t>
            </a:r>
            <a:r>
              <a:rPr lang="en-US" dirty="0" smtClean="0"/>
              <a:t> </a:t>
            </a:r>
            <a:r>
              <a:rPr lang="en-US" dirty="0"/>
              <a:t>GeForce 256, announced in 1999, was the world's first-ever </a:t>
            </a:r>
            <a:r>
              <a:rPr lang="en-US" dirty="0" smtClean="0"/>
              <a:t>GPU.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666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Matrix Multiplication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7</a:t>
            </a:fld>
            <a:endParaRPr lang="en-US" dirty="0"/>
          </a:p>
        </p:txBody>
      </p:sp>
      <p:pic>
        <p:nvPicPr>
          <p:cNvPr id="5122" name="Picture 2" descr="Turing Tensor Core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033" y="1375455"/>
            <a:ext cx="7968745" cy="4482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7124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How Does the Internet Work?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60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Internet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8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60387" y="1264820"/>
            <a:ext cx="10174288" cy="2821285"/>
          </a:xfrm>
          <a:prstGeom prst="rect">
            <a:avLst/>
          </a:prstGeom>
          <a:solidFill>
            <a:srgbClr val="000000">
              <a:alpha val="76078"/>
            </a:srgbClr>
          </a:solidFill>
        </p:spPr>
        <p:txBody>
          <a:bodyPr wrap="square">
            <a:spAutoFit/>
          </a:bodyPr>
          <a:lstStyle/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/>
              <a:t>1969: </a:t>
            </a:r>
            <a:r>
              <a:rPr lang="en-US" sz="2400" dirty="0" smtClean="0"/>
              <a:t>ARPANET, is established by the U.S.</a:t>
            </a:r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 smtClean="0"/>
              <a:t>1989</a:t>
            </a:r>
            <a:r>
              <a:rPr lang="en-US" sz="2400" dirty="0"/>
              <a:t>: </a:t>
            </a:r>
            <a:r>
              <a:rPr lang="en-US" sz="2400" dirty="0" smtClean="0"/>
              <a:t>Tim </a:t>
            </a:r>
            <a:r>
              <a:rPr lang="en-US" sz="2400" dirty="0"/>
              <a:t>Berners-Lee develops the World Wide Web (WWW</a:t>
            </a:r>
            <a:r>
              <a:rPr lang="en-US" sz="2400" dirty="0" smtClean="0"/>
              <a:t>).</a:t>
            </a:r>
            <a:endParaRPr lang="en-US" sz="2400" dirty="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 smtClean="0"/>
              <a:t>1998</a:t>
            </a:r>
            <a:r>
              <a:rPr lang="en-US" sz="2400" dirty="0"/>
              <a:t>: The dot-com boom reaches its </a:t>
            </a:r>
            <a:r>
              <a:rPr lang="en-US" sz="2400" dirty="0" smtClean="0"/>
              <a:t>peak.</a:t>
            </a:r>
            <a:endParaRPr lang="en-US" sz="2400" dirty="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/>
              <a:t>Early 2000s: Social media platforms such as Facebook and Twitter </a:t>
            </a:r>
            <a:r>
              <a:rPr lang="en-US" sz="2400" dirty="0" smtClean="0"/>
              <a:t>emerge.</a:t>
            </a:r>
            <a:endParaRPr lang="en-US" sz="2400" dirty="0"/>
          </a:p>
          <a:p>
            <a:pPr marL="228600" indent="-228600" defTabSz="914400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</a:pPr>
            <a:r>
              <a:rPr lang="en-US" sz="2400" dirty="0"/>
              <a:t>Today: </a:t>
            </a:r>
            <a:r>
              <a:rPr lang="en-US" sz="2400" dirty="0" smtClean="0"/>
              <a:t>Internet </a:t>
            </a:r>
            <a:r>
              <a:rPr lang="en-US" sz="2400" dirty="0"/>
              <a:t>of Things (</a:t>
            </a:r>
            <a:r>
              <a:rPr lang="en-US" sz="2400" dirty="0" err="1"/>
              <a:t>IoT</a:t>
            </a:r>
            <a:r>
              <a:rPr lang="en-US" sz="2400" dirty="0" smtClean="0"/>
              <a:t>).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57545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More than just data storage: Informed decisions thanks to Data Warehouse -  Majore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033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6057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80821" y="6424863"/>
            <a:ext cx="539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1D0909B6-F046-4FC3-B004-5CD8302DF6F0}" type="slidenum">
              <a:rPr lang="en-US" smtClean="0"/>
              <a:pPr algn="ctr"/>
              <a:t>9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714500" y="1230108"/>
            <a:ext cx="6096000" cy="1421928"/>
          </a:xfrm>
          <a:prstGeom prst="rect">
            <a:avLst/>
          </a:prstGeom>
          <a:solidFill>
            <a:srgbClr val="000000">
              <a:alpha val="76078"/>
            </a:srgbClr>
          </a:solidFill>
        </p:spPr>
        <p:txBody>
          <a:bodyPr wrap="square">
            <a:spAutoFit/>
          </a:bodyPr>
          <a:lstStyle/>
          <a:p>
            <a:pPr defTabSz="914400">
              <a:lnSpc>
                <a:spcPct val="120000"/>
              </a:lnSpc>
              <a:spcBef>
                <a:spcPts val="1000"/>
              </a:spcBef>
              <a:buSzPct val="125000"/>
            </a:pPr>
            <a:r>
              <a:rPr lang="en-US" sz="2400" dirty="0" smtClean="0"/>
              <a:t>The </a:t>
            </a:r>
            <a:r>
              <a:rPr lang="en-US" sz="2400" dirty="0"/>
              <a:t>total amount of data on the internet was approximately 44 zettabytes (44 trillion gigabytes) in 2020</a:t>
            </a:r>
          </a:p>
        </p:txBody>
      </p:sp>
    </p:spTree>
    <p:extLst>
      <p:ext uri="{BB962C8B-B14F-4D97-AF65-F5344CB8AC3E}">
        <p14:creationId xmlns:p14="http://schemas.microsoft.com/office/powerpoint/2010/main" val="3058560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2913</TotalTime>
  <Words>1361</Words>
  <Application>Microsoft Office PowerPoint</Application>
  <PresentationFormat>Widescreen</PresentationFormat>
  <Paragraphs>185</Paragraphs>
  <Slides>38</Slides>
  <Notes>6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Calibri</vt:lpstr>
      <vt:lpstr>Söhne</vt:lpstr>
      <vt:lpstr>Trebuchet MS</vt:lpstr>
      <vt:lpstr>Tw Cen MT</vt:lpstr>
      <vt:lpstr>Circuit</vt:lpstr>
      <vt:lpstr>Utilizing AI for Face Recognition in KRG: How We Actually Did It</vt:lpstr>
      <vt:lpstr>Introduction</vt:lpstr>
      <vt:lpstr>Artificial Neuron</vt:lpstr>
      <vt:lpstr>Perceptron</vt:lpstr>
      <vt:lpstr>Limitation with Neural Network</vt:lpstr>
      <vt:lpstr>GPU</vt:lpstr>
      <vt:lpstr>Matrix Multiplication</vt:lpstr>
      <vt:lpstr>Internet</vt:lpstr>
      <vt:lpstr>Data</vt:lpstr>
      <vt:lpstr>Deep Learning</vt:lpstr>
      <vt:lpstr>Alex-Net</vt:lpstr>
      <vt:lpstr>PowerPoint Presentation</vt:lpstr>
      <vt:lpstr>Implementations and Challenges</vt:lpstr>
      <vt:lpstr>Kurdistan Notary Stem</vt:lpstr>
      <vt:lpstr>Kurdistan Notary System</vt:lpstr>
      <vt:lpstr>Kurdistan Notary System</vt:lpstr>
      <vt:lpstr>Tesseract</vt:lpstr>
      <vt:lpstr>Tesseract</vt:lpstr>
      <vt:lpstr>Tesseract Training</vt:lpstr>
      <vt:lpstr>Tesseract Training</vt:lpstr>
      <vt:lpstr>Face Recognition</vt:lpstr>
      <vt:lpstr>face_recognition library by Adam Geitgey </vt:lpstr>
      <vt:lpstr>Face Recognition</vt:lpstr>
      <vt:lpstr>Face Recognition Deployment</vt:lpstr>
      <vt:lpstr>Kurdistan Security System</vt:lpstr>
      <vt:lpstr>Kurdistan Security System</vt:lpstr>
      <vt:lpstr>Kurdistan Security System</vt:lpstr>
      <vt:lpstr>Kurdistan Security System</vt:lpstr>
      <vt:lpstr>Kurdistan Surveillance Cameras</vt:lpstr>
      <vt:lpstr>Kurdistan Surveillance Cameras</vt:lpstr>
      <vt:lpstr>Object Detection</vt:lpstr>
      <vt:lpstr>APLR</vt:lpstr>
      <vt:lpstr>APLR Components</vt:lpstr>
      <vt:lpstr>APLR In Action</vt:lpstr>
      <vt:lpstr>APLR In Action</vt:lpstr>
      <vt:lpstr>KSC System requirements</vt:lpstr>
      <vt:lpstr>Next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Utilizing AI for Face Recognition in KRG: How We Actually Did It</dc:title>
  <dc:creator>pollafattah</dc:creator>
  <cp:lastModifiedBy>pollafattah</cp:lastModifiedBy>
  <cp:revision>157</cp:revision>
  <dcterms:created xsi:type="dcterms:W3CDTF">2023-05-02T22:40:36Z</dcterms:created>
  <dcterms:modified xsi:type="dcterms:W3CDTF">2023-05-07T22:30:44Z</dcterms:modified>
</cp:coreProperties>
</file>

<file path=docProps/thumbnail.jpeg>
</file>